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96" r:id="rId4"/>
    <p:sldId id="281" r:id="rId5"/>
    <p:sldId id="282" r:id="rId6"/>
    <p:sldId id="300" r:id="rId7"/>
    <p:sldId id="283" r:id="rId8"/>
    <p:sldId id="278" r:id="rId9"/>
    <p:sldId id="285" r:id="rId10"/>
    <p:sldId id="284" r:id="rId11"/>
    <p:sldId id="287" r:id="rId12"/>
    <p:sldId id="286" r:id="rId13"/>
    <p:sldId id="279" r:id="rId14"/>
    <p:sldId id="288" r:id="rId15"/>
    <p:sldId id="289" r:id="rId16"/>
    <p:sldId id="291" r:id="rId17"/>
    <p:sldId id="292" r:id="rId18"/>
    <p:sldId id="302" r:id="rId19"/>
    <p:sldId id="303" r:id="rId20"/>
    <p:sldId id="304" r:id="rId21"/>
    <p:sldId id="290" r:id="rId22"/>
    <p:sldId id="301" r:id="rId23"/>
    <p:sldId id="298" r:id="rId24"/>
    <p:sldId id="2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/>
    <p:restoredTop sz="93199"/>
  </p:normalViewPr>
  <p:slideViewPr>
    <p:cSldViewPr snapToGrid="0" snapToObjects="1">
      <p:cViewPr varScale="1">
        <p:scale>
          <a:sx n="61" d="100"/>
          <a:sy n="61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54960-2FD2-2C48-A350-FA80853967F8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8265-9EB9-8B41-AC39-306DE965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8265-9EB9-8B41-AC39-306DE96579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54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58265-9EB9-8B41-AC39-306DE96579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8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4900" dirty="0"/>
            </a:br>
            <a:br>
              <a:rPr lang="en-US" sz="4900" dirty="0"/>
            </a:br>
            <a:r>
              <a:rPr lang="en-US" sz="6700" dirty="0"/>
              <a:t>Regression </a:t>
            </a:r>
            <a:r>
              <a:rPr lang="en-US" sz="4900" dirty="0"/>
              <a:t> </a:t>
            </a:r>
            <a:br>
              <a:rPr lang="en-US" sz="4900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/>
            </a:br>
            <a:br>
              <a:rPr lang="en-US" sz="400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31" y="2691124"/>
            <a:ext cx="4919801" cy="32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are Residuals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7669" y="2774369"/>
            <a:ext cx="3464817" cy="201196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253471" y="2350534"/>
            <a:ext cx="125510" cy="290512"/>
            <a:chOff x="1261501" y="1613043"/>
            <a:chExt cx="125510" cy="71437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62063" y="1613043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323975" y="1613043"/>
              <a:ext cx="0" cy="71105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261501" y="2327418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355555" y="2350534"/>
            <a:ext cx="2430505" cy="2738437"/>
            <a:chOff x="2205037" y="1636855"/>
            <a:chExt cx="890588" cy="2738437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2205038" y="1636855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205038" y="1938518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205037" y="4375292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253471" y="2660715"/>
            <a:ext cx="125510" cy="2428256"/>
            <a:chOff x="1261501" y="1613043"/>
            <a:chExt cx="125510" cy="71437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262063" y="1613043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323975" y="1613043"/>
              <a:ext cx="0" cy="71105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261501" y="2327418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79160" y="2310449"/>
            <a:ext cx="106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Horn Size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159" y="3623770"/>
            <a:ext cx="107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 Size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00" y="1070248"/>
            <a:ext cx="6540899" cy="55979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392318" y="3486448"/>
            <a:ext cx="2421096" cy="367117"/>
            <a:chOff x="7392318" y="3486448"/>
            <a:chExt cx="2421096" cy="367117"/>
          </a:xfrm>
        </p:grpSpPr>
        <p:sp>
          <p:nvSpPr>
            <p:cNvPr id="4" name="Oval 3"/>
            <p:cNvSpPr/>
            <p:nvPr/>
          </p:nvSpPr>
          <p:spPr>
            <a:xfrm>
              <a:off x="7392318" y="3600956"/>
              <a:ext cx="252609" cy="25260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560805" y="3486448"/>
              <a:ext cx="252609" cy="25260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128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Making that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"/>
          <a:stretch/>
        </p:blipFill>
        <p:spPr>
          <a:xfrm>
            <a:off x="211873" y="1092820"/>
            <a:ext cx="6724016" cy="54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Strong Inference for Observational Studies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21240" y="1028343"/>
            <a:ext cx="11311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Noticing a pattern in the data and reporting it represents a post hoc analysis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This is not hypothesis testing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The results, while potentially important, must be interpreted cautiously 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What can be done?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Based on a post-hoc observational study, construct a new hypothesis for a novel group or system that has not yet been studied </a:t>
            </a:r>
          </a:p>
        </p:txBody>
      </p:sp>
    </p:spTree>
    <p:extLst>
      <p:ext uri="{BB962C8B-B14F-4D97-AF65-F5344CB8AC3E}">
        <p14:creationId xmlns:p14="http://schemas.microsoft.com/office/powerpoint/2010/main" val="189481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45" y="1559152"/>
            <a:ext cx="4974336" cy="3998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98017" y="1228651"/>
            <a:ext cx="623245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2800" dirty="0"/>
              <a:t>We already knew that the P53 network is important in guarding against cancer in long lived species. 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2800" dirty="0"/>
              <a:t>We also knew that primates and elephants show rather little change in this network when compared to rodents.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2800" dirty="0"/>
              <a:t>Collect data on many more species and test </a:t>
            </a:r>
            <a:r>
              <a:rPr lang="en-US" sz="2800" dirty="0" err="1"/>
              <a:t>apriori</a:t>
            </a:r>
            <a:r>
              <a:rPr lang="en-US" sz="2800" dirty="0"/>
              <a:t> hypothesis that there will be a significant and negative regression coefficient.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45" y="1559022"/>
            <a:ext cx="4970640" cy="39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Assumptions of Linear Regression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21240" y="1028343"/>
            <a:ext cx="11311848" cy="325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The true relationship must be linear 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At each value of </a:t>
            </a:r>
            <a:r>
              <a:rPr lang="en-US" sz="2800" i="1" dirty="0"/>
              <a:t>X</a:t>
            </a:r>
            <a:r>
              <a:rPr lang="en-US" sz="2800" dirty="0"/>
              <a:t>, the distribution of </a:t>
            </a:r>
            <a:r>
              <a:rPr lang="en-US" sz="2800" i="1" dirty="0"/>
              <a:t>Y </a:t>
            </a:r>
            <a:r>
              <a:rPr lang="en-US" sz="2800" dirty="0"/>
              <a:t>is normal (i.e., the residuals are normal)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The variance in </a:t>
            </a:r>
            <a:r>
              <a:rPr lang="en-US" sz="2800" i="1" dirty="0"/>
              <a:t>Y </a:t>
            </a:r>
            <a:r>
              <a:rPr lang="en-US" sz="2800" dirty="0"/>
              <a:t>is independent of the value of </a:t>
            </a:r>
            <a:r>
              <a:rPr lang="en-US" sz="2800" i="1" dirty="0"/>
              <a:t>X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b="1" dirty="0"/>
              <a:t>Note that there are no assumptions about the distribution of </a:t>
            </a:r>
            <a:r>
              <a:rPr lang="en-US" sz="2800" b="1" i="1" dirty="0"/>
              <a:t>X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2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Common Problems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440076" y="1117553"/>
            <a:ext cx="1131184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Outliers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Regression is extremely sensitive to outliers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The line will be drawn to outliers, especially along the x-axis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Consider performing the regression with and without outliers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Non-linearity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Best way to notice is by visually inspecting the plot and the line fit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Try a transformation to get linearity [often a log transformation]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Non-normality of residuals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Can be detected from a residual plot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Possibly solved with a transformation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Unequal variance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Usually visible from a scatterplot or from a residual plot </a:t>
            </a:r>
          </a:p>
        </p:txBody>
      </p:sp>
    </p:spTree>
    <p:extLst>
      <p:ext uri="{BB962C8B-B14F-4D97-AF65-F5344CB8AC3E}">
        <p14:creationId xmlns:p14="http://schemas.microsoft.com/office/powerpoint/2010/main" val="96225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Outliers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2" y="4703447"/>
            <a:ext cx="4728117" cy="2057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08" y="4703447"/>
            <a:ext cx="4624039" cy="2043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1" y="935915"/>
            <a:ext cx="5459513" cy="36475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23294" y="1055928"/>
            <a:ext cx="29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Leverage and cooks distance</a:t>
            </a:r>
          </a:p>
        </p:txBody>
      </p:sp>
    </p:spTree>
    <p:extLst>
      <p:ext uri="{BB962C8B-B14F-4D97-AF65-F5344CB8AC3E}">
        <p14:creationId xmlns:p14="http://schemas.microsoft.com/office/powerpoint/2010/main" val="138949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Moving past simple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The reason ANOVA is so widely used is that it provides a framework to simultaneously test the effects of multiple factors 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ANOVA also makes it possible to detect </a:t>
            </a:r>
            <a:r>
              <a:rPr lang="en-US" sz="2800" b="1" i="1" dirty="0">
                <a:latin typeface="Calibri" charset="0"/>
              </a:rPr>
              <a:t>interactions </a:t>
            </a:r>
            <a:r>
              <a:rPr lang="en-US" sz="2800" dirty="0">
                <a:latin typeface="Calibri" charset="0"/>
              </a:rPr>
              <a:t>among the factors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ANOVA is a special case of a </a:t>
            </a:r>
            <a:r>
              <a:rPr lang="en-US" sz="2800" b="1" i="1" dirty="0">
                <a:latin typeface="Calibri" charset="0"/>
              </a:rPr>
              <a:t>general linear model </a:t>
            </a:r>
          </a:p>
          <a:p>
            <a:pPr marL="285750" indent="-285750">
              <a:buFont typeface="Arial" charset="0"/>
              <a:buChar char="•"/>
            </a:pPr>
            <a:endParaRPr lang="en-US" sz="2800" b="1" i="1" dirty="0">
              <a:effectLst/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Linear regression is a special case of a </a:t>
            </a:r>
            <a:r>
              <a:rPr lang="en-US" sz="2800" b="1" i="1" dirty="0">
                <a:latin typeface="Calibri" charset="0"/>
              </a:rPr>
              <a:t>general linear model</a:t>
            </a:r>
            <a:endParaRPr lang="en-US" sz="2800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7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GLM and LM function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The GLM and LM function in R takes equations that can be described with the following operators</a:t>
            </a:r>
            <a:endParaRPr lang="en-US" sz="2800" dirty="0">
              <a:effectLst/>
              <a:latin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556" y="2413338"/>
            <a:ext cx="118314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+ 	+X include this variable </a:t>
            </a:r>
          </a:p>
          <a:p>
            <a:r>
              <a:rPr lang="en-US" sz="2800" dirty="0"/>
              <a:t>: 	X:Z include the interaction between these variables </a:t>
            </a:r>
          </a:p>
          <a:p>
            <a:r>
              <a:rPr lang="en-US" sz="2800" dirty="0"/>
              <a:t>∗ 	X∗Y include these variables and the interactions between them </a:t>
            </a:r>
          </a:p>
          <a:p>
            <a:r>
              <a:rPr lang="en-US" sz="2800" dirty="0"/>
              <a:t>^ 	(X + Z + W)^3 include these variables and all interactions up to three way </a:t>
            </a:r>
          </a:p>
        </p:txBody>
      </p:sp>
    </p:spTree>
    <p:extLst>
      <p:ext uri="{BB962C8B-B14F-4D97-AF65-F5344CB8AC3E}">
        <p14:creationId xmlns:p14="http://schemas.microsoft.com/office/powerpoint/2010/main" val="22521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 versus the math implied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2" b="84079"/>
          <a:stretch/>
        </p:blipFill>
        <p:spPr>
          <a:xfrm>
            <a:off x="329507" y="1302443"/>
            <a:ext cx="3760355" cy="692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7" y="3095932"/>
            <a:ext cx="3786054" cy="7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8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85953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4400" dirty="0"/>
              <a:t>Simple Linear Regression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4400" dirty="0"/>
              <a:t>General Linear Models</a:t>
            </a:r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 versus the math oak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61063" y="5941661"/>
                <a:ext cx="78561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𝑡𝑒𝑚𝑝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𝑐𝑖𝑟𝑐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𝑡𝑒𝑚𝑝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𝑐𝑖𝑟𝑐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63" y="5941661"/>
                <a:ext cx="7856189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194857" y="5896588"/>
            <a:ext cx="446118" cy="537516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45526" y="5919124"/>
            <a:ext cx="446118" cy="537516"/>
          </a:xfrm>
          <a:prstGeom prst="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69923" y="5941661"/>
            <a:ext cx="446118" cy="537516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71261" y="5941661"/>
            <a:ext cx="446118" cy="537516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7925" y="1498947"/>
            <a:ext cx="5228475" cy="3178548"/>
            <a:chOff x="191423" y="1143438"/>
            <a:chExt cx="7290032" cy="44318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23" y="1143438"/>
              <a:ext cx="7290032" cy="440029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945177" y="4172989"/>
              <a:ext cx="1546168" cy="332509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45177" y="4525849"/>
              <a:ext cx="1546168" cy="332509"/>
            </a:xfrm>
            <a:prstGeom prst="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45177" y="4877753"/>
              <a:ext cx="1546168" cy="332509"/>
            </a:xfrm>
            <a:prstGeom prst="rect">
              <a:avLst/>
            </a:pr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45177" y="5242760"/>
              <a:ext cx="1546168" cy="332509"/>
            </a:xfrm>
            <a:prstGeom prst="rect">
              <a:avLst/>
            </a:prstGeom>
            <a:solidFill>
              <a:srgbClr val="00B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47" y="1540194"/>
            <a:ext cx="4173145" cy="25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3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When the response variable isn’t normal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1174866"/>
            <a:ext cx="7124007" cy="52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32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Other kinds of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406" y="1322024"/>
            <a:ext cx="107194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 </a:t>
            </a:r>
            <a:r>
              <a:rPr lang="en-US" sz="2400" dirty="0"/>
              <a:t>allows us to fit a binary response variable (absent/present; alive/dead) with one or more categorical or continuous predictor variables.</a:t>
            </a:r>
          </a:p>
          <a:p>
            <a:endParaRPr lang="en-US" sz="2400" dirty="0"/>
          </a:p>
          <a:p>
            <a:r>
              <a:rPr lang="en-US" sz="2400" b="1" dirty="0"/>
              <a:t>Poisson regression </a:t>
            </a:r>
            <a:r>
              <a:rPr lang="en-US" sz="2400" dirty="0"/>
              <a:t>allows us to fit a response variable that is Poisson distributed (number of extinctions in a unit of time, number of colonies per plate, (number of occurrences for rare events)) with one or more categorical or continuous predictor variables.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2" y="4624636"/>
            <a:ext cx="9423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20222" b="14384"/>
          <a:stretch/>
        </p:blipFill>
        <p:spPr>
          <a:xfrm>
            <a:off x="2243510" y="1386436"/>
            <a:ext cx="7969126" cy="3637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20222" b="14384"/>
          <a:stretch/>
        </p:blipFill>
        <p:spPr>
          <a:xfrm>
            <a:off x="2243512" y="1386437"/>
            <a:ext cx="7969124" cy="3637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Sometimes regression isn’t best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380" y="5298502"/>
            <a:ext cx="7163565" cy="13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"Remember that all models are wrong; the practical question is how wrong do they have to be to not be useful.”</a:t>
            </a:r>
          </a:p>
          <a:p>
            <a:pPr algn="r"/>
            <a:r>
              <a:rPr lang="en-US" sz="2800" dirty="0">
                <a:latin typeface="Calibri" charset="0"/>
              </a:rPr>
              <a:t>George Box</a:t>
            </a:r>
          </a:p>
          <a:p>
            <a:pPr algn="r"/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5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Correlation vs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Both methods are ways to explore contingency between variables.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Regression describes the degree to which we can predict the value of one variable based on the value of another.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Regression calculates a line that describes this relationship between a response and explanatory variable.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Use regression when you believe there is a strong case for causation.</a:t>
            </a:r>
          </a:p>
        </p:txBody>
      </p:sp>
    </p:spTree>
    <p:extLst>
      <p:ext uri="{BB962C8B-B14F-4D97-AF65-F5344CB8AC3E}">
        <p14:creationId xmlns:p14="http://schemas.microsoft.com/office/powerpoint/2010/main" val="86215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Regression in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4642" y="1109317"/>
                <a:ext cx="6232458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rabicParenR"/>
                </a:pPr>
                <a:r>
                  <a:rPr lang="en-US" sz="2800" dirty="0"/>
                  <a:t>With linear regression we find the linear equation that best predicts the values of Y based on the values of X.</a:t>
                </a:r>
              </a:p>
              <a:p>
                <a:pPr marL="742950" indent="-742950">
                  <a:buFont typeface="+mj-lt"/>
                  <a:buAutoNum type="arabicParenR"/>
                </a:pPr>
                <a:endParaRPr lang="en-US" sz="2800" dirty="0"/>
              </a:p>
              <a:p>
                <a:pPr marL="742950" indent="-742950">
                  <a:buFont typeface="+mj-lt"/>
                  <a:buAutoNum type="arabicParenR"/>
                </a:pPr>
                <a:r>
                  <a:rPr lang="en-US" sz="2800" b="0" dirty="0"/>
                  <a:t>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  <m:r>
                      <a:rPr lang="mr-IN" sz="280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𝑏𝑥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sz="2800" dirty="0"/>
              </a:p>
              <a:p>
                <a:pPr marL="742950" indent="-742950">
                  <a:buFont typeface="+mj-lt"/>
                  <a:buAutoNum type="arabicParenR"/>
                </a:pPr>
                <a:endParaRPr lang="en-US" sz="2800" dirty="0"/>
              </a:p>
              <a:p>
                <a:pPr marL="742950" indent="-742950">
                  <a:buFont typeface="+mj-lt"/>
                  <a:buAutoNum type="arabicParenR"/>
                </a:pPr>
                <a:r>
                  <a:rPr lang="en-US" sz="2800" dirty="0"/>
                  <a:t>Least-squares regression minimizes the squared deviations of the data points from that line.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42" y="1109317"/>
                <a:ext cx="6232458" cy="4401205"/>
              </a:xfrm>
              <a:prstGeom prst="rect">
                <a:avLst/>
              </a:prstGeom>
              <a:blipFill rotWithShape="0">
                <a:blip r:embed="rId2"/>
                <a:stretch>
                  <a:fillRect l="-2053" t="-1524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21" y="1725384"/>
            <a:ext cx="5651072" cy="35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1156145"/>
            <a:ext cx="3299267" cy="1138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2395773"/>
            <a:ext cx="5732041" cy="37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𝒚</m:t>
                      </m:r>
                      <m:r>
                        <a:rPr lang="mr-IN" b="1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𝒃𝒙</m:t>
                      </m:r>
                      <m:r>
                        <a:rPr lang="en-US" b="1" i="1">
                          <a:latin typeface="Cambria Math" charset="0"/>
                        </a:rPr>
                        <m:t>+</m:t>
                      </m:r>
                      <m:r>
                        <a:rPr lang="en-US" b="1" i="1"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376265" y="4357396"/>
            <a:ext cx="685800" cy="18661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51917" y="1207171"/>
            <a:ext cx="191279" cy="2672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76265" y="4570511"/>
            <a:ext cx="685800" cy="18661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87414" y="1207171"/>
            <a:ext cx="193521" cy="2672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blipFill rotWithShape="0">
                <a:blip r:embed="rId5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87460" y="1620620"/>
            <a:ext cx="1355736" cy="674004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1354" y="4565780"/>
            <a:ext cx="552632" cy="213115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21" y="1725384"/>
            <a:ext cx="5651072" cy="35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4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1156145"/>
            <a:ext cx="3299267" cy="1138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2395773"/>
            <a:ext cx="5732041" cy="37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𝒚</m:t>
                      </m:r>
                      <m:r>
                        <a:rPr lang="mr-IN" b="1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𝒃𝒙</m:t>
                      </m:r>
                      <m:r>
                        <a:rPr lang="en-US" b="1" i="1">
                          <a:latin typeface="Cambria Math" charset="0"/>
                        </a:rPr>
                        <m:t>+</m:t>
                      </m:r>
                      <m:r>
                        <a:rPr lang="en-US" b="1" i="1"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376265" y="4357396"/>
            <a:ext cx="685800" cy="18661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51917" y="1207171"/>
            <a:ext cx="191279" cy="2672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76265" y="4570511"/>
            <a:ext cx="685800" cy="18661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87414" y="1207171"/>
            <a:ext cx="193521" cy="2672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blipFill rotWithShape="0">
                <a:blip r:embed="rId5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87460" y="1620620"/>
            <a:ext cx="1355736" cy="674004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1354" y="4565780"/>
            <a:ext cx="552632" cy="213115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13" y="1156145"/>
            <a:ext cx="4976444" cy="37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1156145"/>
            <a:ext cx="3299267" cy="1138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2395773"/>
            <a:ext cx="5732041" cy="373049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58838" y="5632580"/>
            <a:ext cx="635074" cy="213115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5" y="1156145"/>
            <a:ext cx="3456491" cy="4970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8261" y="1163714"/>
            <a:ext cx="4315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can help to justify the biological importance </a:t>
            </a:r>
          </a:p>
          <a:p>
            <a:r>
              <a:rPr lang="en-US" sz="1600" dirty="0"/>
              <a:t>assuming you have a regression that is significant.</a:t>
            </a:r>
          </a:p>
          <a:p>
            <a:r>
              <a:rPr lang="en-US" sz="1600" dirty="0"/>
              <a:t>It is the proportion of total variance explained by </a:t>
            </a:r>
          </a:p>
          <a:p>
            <a:r>
              <a:rPr lang="en-US" sz="1600" dirty="0"/>
              <a:t>the regression.</a:t>
            </a: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2598237" y="2240932"/>
            <a:ext cx="3197570" cy="32900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4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Linear regression uses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11693107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Depict the relationship between two variables in an eye-catching fashion 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Test the null hypothesis of no association between two variables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The test is whether or not the slope is zero 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Predict the average value of variable </a:t>
            </a:r>
            <a:r>
              <a:rPr lang="en-US" sz="2800" i="1" dirty="0"/>
              <a:t>Y </a:t>
            </a:r>
            <a:r>
              <a:rPr lang="en-US" sz="2800" dirty="0"/>
              <a:t>for a group of individuals with a given value of variable </a:t>
            </a:r>
            <a:r>
              <a:rPr lang="en-US" sz="2800" i="1" dirty="0"/>
              <a:t>X </a:t>
            </a: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variation around the line can make it very difficult to predict a value for a given individual with much confidence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Predictions outside of the range of observed data is generally discouraged</a:t>
            </a:r>
          </a:p>
          <a:p>
            <a:pPr marL="914400" lvl="1" indent="-457200">
              <a:buFont typeface="Arial" charset="0"/>
              <a:buChar char="•"/>
            </a:pPr>
            <a:endParaRPr lang="en-US" sz="24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Used both for experimental and 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75613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are Residuals 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116931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 general, the residual is the individual’s departure from the value predicted by the model </a:t>
            </a:r>
          </a:p>
          <a:p>
            <a:endParaRPr lang="en-US" sz="2800" dirty="0"/>
          </a:p>
          <a:p>
            <a:r>
              <a:rPr lang="en-US" sz="2800" dirty="0"/>
              <a:t>In this case the model is simple – the linear regression – but residuals also exist for more complex models </a:t>
            </a:r>
          </a:p>
          <a:p>
            <a:endParaRPr lang="en-US" sz="2800" dirty="0"/>
          </a:p>
          <a:p>
            <a:r>
              <a:rPr lang="en-US" sz="2800" dirty="0"/>
              <a:t>For a model that fits better, the residuals will be smaller on average </a:t>
            </a:r>
          </a:p>
          <a:p>
            <a:endParaRPr lang="en-US" sz="2800" dirty="0"/>
          </a:p>
          <a:p>
            <a:r>
              <a:rPr lang="en-US" sz="2800" dirty="0"/>
              <a:t>Residuals can be of interest in their own right, because they represent values that have been </a:t>
            </a:r>
            <a:r>
              <a:rPr lang="en-US" sz="2800" b="1" i="1" dirty="0"/>
              <a:t>corrected </a:t>
            </a:r>
            <a:r>
              <a:rPr lang="en-US" sz="2800" dirty="0"/>
              <a:t>for relationships that might be obscuring a pattern.</a:t>
            </a:r>
          </a:p>
        </p:txBody>
      </p:sp>
    </p:spTree>
    <p:extLst>
      <p:ext uri="{BB962C8B-B14F-4D97-AF65-F5344CB8AC3E}">
        <p14:creationId xmlns:p14="http://schemas.microsoft.com/office/powerpoint/2010/main" val="205621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8766</TotalTime>
  <Words>929</Words>
  <Application>Microsoft Macintosh PowerPoint</Application>
  <PresentationFormat>Widescreen</PresentationFormat>
  <Paragraphs>117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      Regression   Biology 683      Heath Blackmon</vt:lpstr>
      <vt:lpstr>Today</vt:lpstr>
      <vt:lpstr>Correlation vs Regression</vt:lpstr>
      <vt:lpstr>Regression in R</vt:lpstr>
      <vt:lpstr>Example of regression</vt:lpstr>
      <vt:lpstr>Example of regression</vt:lpstr>
      <vt:lpstr>Example of regression</vt:lpstr>
      <vt:lpstr>Linear regression uses</vt:lpstr>
      <vt:lpstr>What are Residuals </vt:lpstr>
      <vt:lpstr>What are Residuals </vt:lpstr>
      <vt:lpstr>Making that plot</vt:lpstr>
      <vt:lpstr>Strong Inference for Observational Studies </vt:lpstr>
      <vt:lpstr>Example</vt:lpstr>
      <vt:lpstr>Assumptions of Linear Regression </vt:lpstr>
      <vt:lpstr>Common Problems</vt:lpstr>
      <vt:lpstr>Outliers</vt:lpstr>
      <vt:lpstr>Moving past simple models</vt:lpstr>
      <vt:lpstr>GLM and LM function in R</vt:lpstr>
      <vt:lpstr>R versus the math implied</vt:lpstr>
      <vt:lpstr>R versus the math oak example</vt:lpstr>
      <vt:lpstr>When the response variable isn’t normal</vt:lpstr>
      <vt:lpstr>Other kinds of regression</vt:lpstr>
      <vt:lpstr>Sometimes regression isn’t best choice</vt:lpstr>
      <vt:lpstr>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142</cp:revision>
  <cp:lastPrinted>2018-01-03T17:27:34Z</cp:lastPrinted>
  <dcterms:created xsi:type="dcterms:W3CDTF">2018-01-03T17:15:04Z</dcterms:created>
  <dcterms:modified xsi:type="dcterms:W3CDTF">2021-03-09T23:55:18Z</dcterms:modified>
</cp:coreProperties>
</file>